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69" r:id="rId2"/>
    <p:sldId id="264" r:id="rId3"/>
    <p:sldId id="266" r:id="rId4"/>
    <p:sldId id="267" r:id="rId5"/>
    <p:sldId id="265" r:id="rId6"/>
    <p:sldId id="26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07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7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1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64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538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51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26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347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30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6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125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0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7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93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9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85584D-7D79-4248-9986-4CA35242F944}" type="datetimeFigureOut">
              <a:rPr lang="en-US" smtClean="0"/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9590046-DA73-4BBF-84B5-C08E6F751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67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A712-CFD2-C793-1F45-702591729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5800" y="1694380"/>
            <a:ext cx="5353050" cy="969288"/>
          </a:xfrm>
          <a:solidFill>
            <a:schemeClr val="accent1">
              <a:lumMod val="75000"/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cap="none" dirty="0">
                <a:latin typeface="Franklin Gothic Book" panose="020B0503020102020204" pitchFamily="34" charset="0"/>
              </a:rPr>
              <a:t>Inclusion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38E14-A095-7866-6D3D-837F9AE6C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53033" y="3015465"/>
            <a:ext cx="4813437" cy="305656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ctr">
              <a:lnSpc>
                <a:spcPct val="90000"/>
              </a:lnSpc>
            </a:pPr>
            <a:r>
              <a:rPr lang="en-US" sz="2900" cap="none" dirty="0">
                <a:latin typeface="Franklin Gothic Book" panose="020B0503020102020204" pitchFamily="34" charset="0"/>
              </a:rPr>
              <a:t>Hannah Curtis</a:t>
            </a:r>
          </a:p>
          <a:p>
            <a:pPr algn="ctr">
              <a:lnSpc>
                <a:spcPct val="90000"/>
              </a:lnSpc>
            </a:pPr>
            <a:endParaRPr lang="en-US" sz="2900" cap="none" dirty="0">
              <a:latin typeface="Franklin Gothic Book" panose="020B05030201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2900" cap="none" dirty="0">
                <a:latin typeface="Franklin Gothic Book" panose="020B0503020102020204" pitchFamily="34" charset="0"/>
              </a:rPr>
              <a:t>Nick </a:t>
            </a:r>
            <a:r>
              <a:rPr lang="en-US" sz="2900" cap="none" dirty="0" err="1">
                <a:latin typeface="Franklin Gothic Book" panose="020B0503020102020204" pitchFamily="34" charset="0"/>
              </a:rPr>
              <a:t>Geering</a:t>
            </a:r>
            <a:endParaRPr lang="en-US" sz="2900" cap="none" dirty="0">
              <a:latin typeface="Franklin Gothic Book" panose="020B0503020102020204" pitchFamily="34" charset="0"/>
            </a:endParaRPr>
          </a:p>
          <a:p>
            <a:pPr algn="ctr">
              <a:lnSpc>
                <a:spcPct val="90000"/>
              </a:lnSpc>
            </a:pPr>
            <a:endParaRPr lang="en-US" sz="2900" cap="none" dirty="0">
              <a:latin typeface="Franklin Gothic Book" panose="020B05030201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2900" cap="none" dirty="0">
                <a:latin typeface="Franklin Gothic Book" panose="020B0503020102020204" pitchFamily="34" charset="0"/>
              </a:rPr>
              <a:t>Andy Taylor-Doyle</a:t>
            </a:r>
          </a:p>
          <a:p>
            <a:pPr algn="ctr">
              <a:lnSpc>
                <a:spcPct val="90000"/>
              </a:lnSpc>
            </a:pPr>
            <a:endParaRPr lang="en-US" sz="2900" cap="none" dirty="0">
              <a:latin typeface="Franklin Gothic Book" panose="020B05030201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sz="2900" cap="none" dirty="0">
                <a:latin typeface="Franklin Gothic Book" panose="020B0503020102020204" pitchFamily="34" charset="0"/>
              </a:rPr>
              <a:t>Liz Francis</a:t>
            </a:r>
            <a:endParaRPr lang="en-US" sz="1000" cap="none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4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6CF6C-C57A-488B-58B8-BA3CD92EF3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E98C217-84EE-4AF3-B720-537B9F8D11E6}"/>
              </a:ext>
            </a:extLst>
          </p:cNvPr>
          <p:cNvSpPr txBox="1"/>
          <p:nvPr/>
        </p:nvSpPr>
        <p:spPr>
          <a:xfrm>
            <a:off x="3225801" y="5981700"/>
            <a:ext cx="118237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kern="1200" cap="all" dirty="0">
                <a:ln w="3175" cmpd="sng">
                  <a:noFill/>
                </a:ln>
                <a:effectLst/>
              </a:rPr>
              <a:t>https</a:t>
            </a:r>
            <a:r>
              <a:rPr lang="en-US" kern="1200" cap="all" dirty="0">
                <a:ln w="3175" cmpd="sng">
                  <a:noFill/>
                </a:ln>
                <a:effectLst/>
                <a:latin typeface="Franklin Gothic Book" panose="020B0503020102020204" pitchFamily="34" charset="0"/>
              </a:rPr>
              <a:t>://</a:t>
            </a:r>
            <a:r>
              <a:rPr lang="en-US" kern="1200" cap="all" dirty="0">
                <a:ln w="3175" cmpd="sng">
                  <a:noFill/>
                </a:ln>
                <a:effectLst/>
              </a:rPr>
              <a:t>www.livingoptions.org/what-is-autism/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endParaRPr lang="en-US" sz="3600" kern="1200" cap="all" dirty="0">
              <a:ln w="3175" cmpd="sng">
                <a:noFill/>
              </a:ln>
              <a:effectLst/>
            </a:endParaRPr>
          </a:p>
        </p:txBody>
      </p:sp>
      <p:pic>
        <p:nvPicPr>
          <p:cNvPr id="5" name="Picture 4" descr="What is autism? A neurodevelopmental difference that affects every aspect of a persons being.">
            <a:extLst>
              <a:ext uri="{FF2B5EF4-FFF2-40B4-BE49-F238E27FC236}">
                <a16:creationId xmlns:a16="http://schemas.microsoft.com/office/drawing/2014/main" id="{BD683143-73DC-3255-D565-C25A122EE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7250" y="567176"/>
            <a:ext cx="7829550" cy="5539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343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6C4116-E42C-17EF-608F-B39DE3DC3C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ED73-3D3C-BCA4-90C9-1E9F5A35C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00720" y="565080"/>
            <a:ext cx="8830638" cy="4993240"/>
          </a:xfrm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/>
          <a:p>
            <a:pPr algn="l"/>
            <a:br>
              <a:rPr lang="en-GB" sz="31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Calibri" panose="020F0502020204030204" pitchFamily="34" charset="0"/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83C50512-2146-824E-6AD6-B1E6AEF0D829}"/>
              </a:ext>
            </a:extLst>
          </p:cNvPr>
          <p:cNvSpPr/>
          <p:nvPr/>
        </p:nvSpPr>
        <p:spPr>
          <a:xfrm>
            <a:off x="457456" y="355597"/>
            <a:ext cx="4759845" cy="2548416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4135381E-EF1F-C156-3F56-508752F8EAF7}"/>
              </a:ext>
            </a:extLst>
          </p:cNvPr>
          <p:cNvSpPr/>
          <p:nvPr/>
        </p:nvSpPr>
        <p:spPr>
          <a:xfrm>
            <a:off x="1504131" y="3475233"/>
            <a:ext cx="4759845" cy="2441835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5D369C0F-B47C-174D-C163-4CAC7EF0297F}"/>
              </a:ext>
            </a:extLst>
          </p:cNvPr>
          <p:cNvSpPr/>
          <p:nvPr/>
        </p:nvSpPr>
        <p:spPr>
          <a:xfrm>
            <a:off x="6045827" y="513631"/>
            <a:ext cx="4967041" cy="2383602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BB38EB-F235-DE16-DF64-8372A65A9AF3}"/>
              </a:ext>
            </a:extLst>
          </p:cNvPr>
          <p:cNvSpPr txBox="1"/>
          <p:nvPr/>
        </p:nvSpPr>
        <p:spPr>
          <a:xfrm>
            <a:off x="1716207" y="754890"/>
            <a:ext cx="21678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“We’re all on the spectrum”</a:t>
            </a:r>
            <a:br>
              <a:rPr lang="en-GB" sz="18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endParaRPr lang="en-GB" dirty="0">
              <a:latin typeface="Franklin Gothic Book" panose="020B0503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F68288-F380-D4AB-72BD-5EA56E1651AB}"/>
              </a:ext>
            </a:extLst>
          </p:cNvPr>
          <p:cNvSpPr txBox="1"/>
          <p:nvPr/>
        </p:nvSpPr>
        <p:spPr>
          <a:xfrm>
            <a:off x="7253217" y="970333"/>
            <a:ext cx="271922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“High functioning”</a:t>
            </a:r>
            <a:br>
              <a:rPr lang="en-GB" sz="32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18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endParaRPr lang="en-GB" dirty="0">
              <a:latin typeface="Franklin Gothic Book" panose="020B0503020102020204" pitchFamily="34" charset="0"/>
            </a:endParaRPr>
          </a:p>
        </p:txBody>
      </p:sp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E1C337E2-76CE-A051-6CEC-CAEC7F4E0EC4}"/>
              </a:ext>
            </a:extLst>
          </p:cNvPr>
          <p:cNvSpPr/>
          <p:nvPr/>
        </p:nvSpPr>
        <p:spPr>
          <a:xfrm>
            <a:off x="6965716" y="3403287"/>
            <a:ext cx="4967041" cy="2383602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5F5F8C-6F3D-C1D2-6110-2E4ADD826EE0}"/>
              </a:ext>
            </a:extLst>
          </p:cNvPr>
          <p:cNvSpPr txBox="1"/>
          <p:nvPr/>
        </p:nvSpPr>
        <p:spPr>
          <a:xfrm>
            <a:off x="2491879" y="3960331"/>
            <a:ext cx="25856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“Low functioning”</a:t>
            </a:r>
            <a:br>
              <a:rPr lang="en-GB" sz="32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18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endParaRPr lang="en-GB" dirty="0">
              <a:latin typeface="Franklin Gothic Book" panose="020B0503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755B22-2E6B-B22E-A806-0A1EFBDA99DD}"/>
              </a:ext>
            </a:extLst>
          </p:cNvPr>
          <p:cNvSpPr txBox="1"/>
          <p:nvPr/>
        </p:nvSpPr>
        <p:spPr>
          <a:xfrm>
            <a:off x="8156405" y="3993557"/>
            <a:ext cx="25856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“suffers from autism”</a:t>
            </a:r>
            <a:br>
              <a:rPr lang="en-GB" sz="32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18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endParaRPr lang="en-GB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94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DF20C8-BDF0-3C00-767F-ECA34180E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288EB-6509-7DF3-B032-8C6A38F0B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829" y="600891"/>
            <a:ext cx="7775121" cy="5799907"/>
          </a:xfrm>
          <a:solidFill>
            <a:schemeClr val="bg2">
              <a:lumMod val="50000"/>
            </a:schemeClr>
          </a:solidFill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 fontScale="90000"/>
          </a:bodyPr>
          <a:lstStyle/>
          <a:p>
            <a:pPr algn="l"/>
            <a:br>
              <a:rPr lang="en-GB" sz="3100" b="1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3100" b="1" kern="1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3100" b="1" kern="1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100" b="1" kern="1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What’s it like being autistic in church?</a:t>
            </a:r>
            <a:br>
              <a:rPr lang="en-GB" sz="3100" b="1" kern="1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3100" b="1" kern="1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kern="1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Social communication</a:t>
            </a:r>
            <a:b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Social interaction</a:t>
            </a:r>
            <a:b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I</a:t>
            </a:r>
            <a: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ntense interests</a:t>
            </a:r>
            <a:b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R</a:t>
            </a:r>
            <a: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outines</a:t>
            </a:r>
            <a:b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S</a:t>
            </a:r>
            <a:r>
              <a:rPr lang="en-GB" sz="27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ensory </a:t>
            </a:r>
            <a: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differences</a:t>
            </a:r>
            <a:b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7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Meltdowns &amp; shutdowns</a:t>
            </a:r>
            <a:br>
              <a:rPr lang="en-GB" sz="2700" cap="none" dirty="0">
                <a:latin typeface="Aptos Display" panose="020B0004020202020204" pitchFamily="34" charset="0"/>
                <a:ea typeface="Calibri" panose="020F0502020204030204" pitchFamily="34" charset="0"/>
              </a:rPr>
            </a:br>
            <a:endParaRPr lang="en-GB" sz="2700" dirty="0"/>
          </a:p>
        </p:txBody>
      </p:sp>
      <p:pic>
        <p:nvPicPr>
          <p:cNvPr id="1026" name="Picture 2" descr="What is a Mixing Desk - And Why Does My Event Need One? - Pro System  Services">
            <a:extLst>
              <a:ext uri="{FF2B5EF4-FFF2-40B4-BE49-F238E27FC236}">
                <a16:creationId xmlns:a16="http://schemas.microsoft.com/office/drawing/2014/main" id="{6EBE2D42-F93E-00FA-372E-8CAA6FC44E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408" y="2339537"/>
            <a:ext cx="4997463" cy="3748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862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108C313-2CD3-68A9-76E2-67270B4DB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7E766-6369-33BC-2A07-1A2D7B97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6150" y="757719"/>
            <a:ext cx="10047270" cy="4631077"/>
          </a:xfrm>
          <a:solidFill>
            <a:schemeClr val="bg2">
              <a:lumMod val="50000"/>
            </a:schemeClr>
          </a:solidFill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 fontScale="90000"/>
          </a:bodyPr>
          <a:lstStyle/>
          <a:p>
            <a:pPr algn="l"/>
            <a:r>
              <a:rPr lang="en-GB" b="1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What can help?</a:t>
            </a:r>
            <a:br>
              <a:rPr lang="en-GB" sz="2700" b="1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700" b="1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Advanced warning of what’s happening &amp; changes to routines</a:t>
            </a: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Descriptions of serving roles</a:t>
            </a: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Instructions on screen as well as verbally</a:t>
            </a: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Acceptance of stimming</a:t>
            </a: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Being able to be ourselves (not camouflage)</a:t>
            </a: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Support for families</a:t>
            </a:r>
            <a:endParaRPr lang="en-GB" sz="2200" cap="none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235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F63D55-ED2B-BF99-E829-9AC21B575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4826D-20CA-7551-AEB2-CBCFD04CD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6450" y="521413"/>
            <a:ext cx="5240177" cy="5815173"/>
          </a:xfrm>
          <a:solidFill>
            <a:schemeClr val="bg2">
              <a:lumMod val="60000"/>
              <a:lumOff val="40000"/>
            </a:schemeClr>
          </a:solidFill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Autofit/>
          </a:bodyPr>
          <a:lstStyle/>
          <a:p>
            <a:pPr algn="ctr"/>
            <a:r>
              <a:rPr lang="en-GB" sz="4000" b="1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More information</a:t>
            </a:r>
            <a:br>
              <a:rPr lang="en-GB" sz="2400" b="1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b="1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b="1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A</a:t>
            </a: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utism </a:t>
            </a:r>
            <a: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O</a:t>
            </a: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xford</a:t>
            </a: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effectLst/>
                <a:latin typeface="Franklin Gothic Book" panose="020B0503020102020204" pitchFamily="34" charset="0"/>
                <a:ea typeface="Calibri" panose="020F0502020204030204" pitchFamily="34" charset="0"/>
              </a:rPr>
              <a:t>N</a:t>
            </a:r>
            <a: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ational Autistic Society</a:t>
            </a: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Autism at Kingwood</a:t>
            </a: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Ann Memmott</a:t>
            </a: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Luke </a:t>
            </a:r>
            <a:r>
              <a:rPr lang="en-GB" sz="2400" cap="none" dirty="0" err="1">
                <a:latin typeface="Franklin Gothic Book" panose="020B0503020102020204" pitchFamily="34" charset="0"/>
                <a:ea typeface="Calibri" panose="020F0502020204030204" pitchFamily="34" charset="0"/>
              </a:rPr>
              <a:t>Beardon</a:t>
            </a: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Mark Arnold</a:t>
            </a: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b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</a:br>
            <a:r>
              <a:rPr lang="en-GB" sz="2400" cap="none" dirty="0">
                <a:latin typeface="Franklin Gothic Book" panose="020B0503020102020204" pitchFamily="34" charset="0"/>
                <a:ea typeface="Calibri" panose="020F0502020204030204" pitchFamily="34" charset="0"/>
              </a:rPr>
              <a:t>Me!</a:t>
            </a:r>
            <a:endParaRPr lang="en-GB" sz="2000" cap="none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037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7A803DD-146F-4AC6-A381-2ACC1FEC2309}" vid="{0E435DE0-CBF9-4E69-8A60-E7B52446AD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122</TotalTime>
  <Words>168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 Display</vt:lpstr>
      <vt:lpstr>Arial</vt:lpstr>
      <vt:lpstr>Calibri</vt:lpstr>
      <vt:lpstr>Calibri Light</vt:lpstr>
      <vt:lpstr>Franklin Gothic Book</vt:lpstr>
      <vt:lpstr>Theme1</vt:lpstr>
      <vt:lpstr>Inclusion Group</vt:lpstr>
      <vt:lpstr>PowerPoint Presentation</vt:lpstr>
      <vt:lpstr> </vt:lpstr>
      <vt:lpstr>   What’s it like being autistic in church?   Social communication  Social interaction  Intense interests  Routines  Sensory differences  Meltdowns &amp; shutdowns </vt:lpstr>
      <vt:lpstr>What can help?  Advanced warning of what’s happening &amp; changes to routines  Descriptions of serving roles  Instructions on screen as well as verbally  Acceptance of stimming  Being able to be ourselves (not camouflage)  Support for families</vt:lpstr>
      <vt:lpstr>More information  Autism Oxford  National Autistic Society  Autism at Kingwood  Ann Memmott  Luke Beardon  Mark Arnold  Me!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 group</dc:title>
  <dc:creator>Liz Francis</dc:creator>
  <cp:lastModifiedBy>Liz Francis</cp:lastModifiedBy>
  <cp:revision>15</cp:revision>
  <dcterms:created xsi:type="dcterms:W3CDTF">2024-04-04T19:26:03Z</dcterms:created>
  <dcterms:modified xsi:type="dcterms:W3CDTF">2024-05-27T16:50:01Z</dcterms:modified>
</cp:coreProperties>
</file>